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7" r:id="rId15"/>
    <p:sldId id="272"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snapToObjects="1">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400" b="0" strike="noStrike" spc="-1">
                <a:solidFill>
                  <a:srgbClr val="000000"/>
                </a:solidFill>
                <a:latin typeface="Arial"/>
              </a:rPr>
              <a:t>Click to move the slide</a:t>
            </a:r>
          </a:p>
        </p:txBody>
      </p:sp>
      <p:sp>
        <p:nvSpPr>
          <p:cNvPr id="16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6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6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6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C2DBBEC-C2F0-4C0F-B1B6-4CA3155642BD}"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38"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40"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380880" y="685800"/>
            <a:ext cx="6095520" cy="3428640"/>
          </a:xfrm>
          <a:prstGeom prst="rect">
            <a:avLst/>
          </a:prstGeom>
        </p:spPr>
      </p:sp>
      <p:sp>
        <p:nvSpPr>
          <p:cNvPr id="242"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To perform the calibration involves a robot making a series of planned movements</a:t>
            </a:r>
            <a:br/>
            <a:r>
              <a:rPr lang="en-US" sz="1200" b="0" strike="noStrike" spc="-1">
                <a:solidFill>
                  <a:srgbClr val="000000"/>
                </a:solidFill>
                <a:latin typeface="Open Sans"/>
                <a:ea typeface="Open Sans"/>
              </a:rPr>
              <a:t>-  At the end of each movement, the camera takes an image of the calibration object </a:t>
            </a:r>
            <a:br/>
            <a:r>
              <a:rPr lang="en-US" sz="1200" b="0" strike="noStrike" spc="-1">
                <a:solidFill>
                  <a:srgbClr val="000000"/>
                </a:solidFill>
                <a:latin typeface="Open Sans"/>
                <a:ea typeface="Open Sans"/>
              </a:rPr>
              <a:t>- The calibration object pose is extracted from the image, and the robot pose is registered from the controller. </a:t>
            </a:r>
            <a:br/>
            <a:r>
              <a:rPr lang="en-US" sz="1200" b="0" strike="noStrike" spc="-1">
                <a:solidFill>
                  <a:srgbClr val="000000"/>
                </a:solidFill>
                <a:latin typeface="Open Sans"/>
                <a:ea typeface="Open Sans"/>
              </a:rPr>
              <a:t>- To achieve good calibration quality, the robot poses used when the camera takes images of the calibration object should be: </a:t>
            </a:r>
            <a:br/>
            <a:r>
              <a:rPr lang="en-US" sz="1200" b="0" strike="noStrike" spc="-1">
                <a:solidFill>
                  <a:srgbClr val="000000"/>
                </a:solidFill>
                <a:latin typeface="Open Sans"/>
                <a:ea typeface="Open Sans"/>
              </a:rPr>
              <a:t>	- sufficiently distinct </a:t>
            </a:r>
            <a:br/>
            <a:r>
              <a:rPr lang="en-US" sz="1200" b="0" strike="noStrike" spc="-1">
                <a:solidFill>
                  <a:srgbClr val="000000"/>
                </a:solidFill>
                <a:latin typeface="Open Sans"/>
                <a:ea typeface="Open Sans"/>
              </a:rPr>
              <a:t>	- using all the robot joint results in a diversity of perspectives with different viewing angles </a:t>
            </a:r>
            <a:endParaRPr lang="en-US" sz="1200" b="0" strike="noStrike" spc="-1">
              <a:latin typeface="Arial"/>
            </a:endParaRPr>
          </a:p>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At the same time, the calibration object should be fully visible in the field of view of the camera task is then to solve homogeneous transformation equations to estimate the rotational and translational components of the locations of the calibration object and those of the hand-eye transformation.</a:t>
            </a:r>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380880" y="685800"/>
            <a:ext cx="6095520" cy="3428640"/>
          </a:xfrm>
          <a:prstGeom prst="rect">
            <a:avLst/>
          </a:prstGeom>
        </p:spPr>
      </p:sp>
      <p:sp>
        <p:nvSpPr>
          <p:cNvPr id="244" name="PlaceHolder 2"/>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0" strike="noStrike" spc="-1">
                <a:solidFill>
                  <a:srgbClr val="000000"/>
                </a:solidFill>
                <a:latin typeface="Open Sans"/>
                <a:ea typeface="Open Sans"/>
              </a:rPr>
              <a:t>Move the robot to a new posture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Register the end-effector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Image the calibration object (obtain its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Repeat steps 1-3 multiple times, e.g. 10 - 20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Compute hand-eye transform</a:t>
            </a:r>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381000" y="685800"/>
            <a:ext cx="6096000" cy="3429000"/>
          </a:xfrm>
          <a:prstGeom prst="rect">
            <a:avLst/>
          </a:prstGeom>
        </p:spPr>
      </p:sp>
      <p:sp>
        <p:nvSpPr>
          <p:cNvPr id="246"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381000" y="685800"/>
            <a:ext cx="6096000" cy="3429000"/>
          </a:xfrm>
          <a:prstGeom prst="rect">
            <a:avLst/>
          </a:prstGeom>
        </p:spPr>
      </p:sp>
      <p:sp>
        <p:nvSpPr>
          <p:cNvPr id="248"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8"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0"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2"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4"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5"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0"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1"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5"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7"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8"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9"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1"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2"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4"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5"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6"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7"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9"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0"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1"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2"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3"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4"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8"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Google Shape;10;p2" descr="Picture 6"/>
          <p:cNvPicPr/>
          <p:nvPr/>
        </p:nvPicPr>
        <p:blipFill>
          <a:blip r:embed="rId14"/>
          <a:stretch/>
        </p:blipFill>
        <p:spPr>
          <a:xfrm>
            <a:off x="0" y="0"/>
            <a:ext cx="12191760" cy="6857640"/>
          </a:xfrm>
          <a:prstGeom prst="rect">
            <a:avLst/>
          </a:prstGeom>
          <a:ln>
            <a:noFill/>
          </a:ln>
        </p:spPr>
      </p:pic>
      <p:sp>
        <p:nvSpPr>
          <p:cNvPr id="9" name="CustomShape 1"/>
          <p:cNvSpPr/>
          <p:nvPr/>
        </p:nvSpPr>
        <p:spPr>
          <a:xfrm>
            <a:off x="4972680" y="0"/>
            <a:ext cx="7218720" cy="6857640"/>
          </a:xfrm>
          <a:prstGeom prst="rect">
            <a:avLst/>
          </a:prstGeom>
          <a:solidFill>
            <a:srgbClr val="F2F2F2"/>
          </a:solidFill>
          <a:ln>
            <a:noFill/>
          </a:ln>
        </p:spPr>
        <p:style>
          <a:lnRef idx="0">
            <a:scrgbClr r="0" g="0" b="0"/>
          </a:lnRef>
          <a:fillRef idx="0">
            <a:scrgbClr r="0" g="0" b="0"/>
          </a:fillRef>
          <a:effectRef idx="0">
            <a:scrgbClr r="0" g="0" b="0"/>
          </a:effectRef>
          <a:fontRef idx="minor"/>
        </p:style>
      </p:sp>
      <p:sp>
        <p:nvSpPr>
          <p:cNvPr id="2" name="CustomShape 2"/>
          <p:cNvSpPr/>
          <p:nvPr/>
        </p:nvSpPr>
        <p:spPr>
          <a:xfrm>
            <a:off x="5776200" y="3745440"/>
            <a:ext cx="56869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sp>
        <p:nvSpPr>
          <p:cNvPr id="3" name="PlaceHolder 3"/>
          <p:cNvSpPr>
            <a:spLocks noGrp="1"/>
          </p:cNvSpPr>
          <p:nvPr>
            <p:ph type="body"/>
          </p:nvPr>
        </p:nvSpPr>
        <p:spPr>
          <a:xfrm>
            <a:off x="5732640" y="2284560"/>
            <a:ext cx="5730480" cy="1199880"/>
          </a:xfrm>
          <a:prstGeom prst="rect">
            <a:avLst/>
          </a:prstGeom>
        </p:spPr>
        <p:txBody>
          <a:bodyPr lIns="45720" rIns="45720" anchor="ctr">
            <a:normAutofit fontScale="5000"/>
          </a:bodyPr>
          <a:lstStyle/>
          <a:p>
            <a:pPr marL="432000" indent="-324000">
              <a:spcBef>
                <a:spcPts val="1417"/>
              </a:spcBef>
              <a:buClr>
                <a:srgbClr val="000000"/>
              </a:buClr>
              <a:buSzPct val="45000"/>
              <a:buFont typeface="Wingdings" charset="2"/>
              <a:buChar char=""/>
            </a:pPr>
            <a:r>
              <a:rPr lang="en-US" sz="3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3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3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3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3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3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3600" b="0" strike="noStrike" spc="-1">
                <a:solidFill>
                  <a:srgbClr val="000000"/>
                </a:solidFill>
                <a:latin typeface="Arial"/>
              </a:rPr>
              <a:t>Seventh Outline Level</a:t>
            </a:r>
          </a:p>
        </p:txBody>
      </p:sp>
      <p:sp>
        <p:nvSpPr>
          <p:cNvPr id="4" name="PlaceHolder 4"/>
          <p:cNvSpPr>
            <a:spLocks noGrp="1"/>
          </p:cNvSpPr>
          <p:nvPr>
            <p:ph type="body"/>
          </p:nvPr>
        </p:nvSpPr>
        <p:spPr>
          <a:xfrm>
            <a:off x="5788080" y="4026960"/>
            <a:ext cx="3269880" cy="337680"/>
          </a:xfrm>
          <a:prstGeom prst="rect">
            <a:avLst/>
          </a:prstGeom>
        </p:spPr>
        <p:txBody>
          <a:bodyPr lIns="45720" rIns="45720" anchor="ctr">
            <a:normAutofit/>
          </a:bodyPr>
          <a:lstStyle/>
          <a:p>
            <a:pPr marL="432000" indent="-324000">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600" b="0" strike="noStrike" spc="-1">
                <a:solidFill>
                  <a:srgbClr val="000000"/>
                </a:solidFill>
                <a:latin typeface="Arial"/>
              </a:rPr>
              <a:t>Seventh Outline Level</a:t>
            </a:r>
          </a:p>
        </p:txBody>
      </p:sp>
      <p:pic>
        <p:nvPicPr>
          <p:cNvPr id="5" name="Google Shape;15;p2"/>
          <p:cNvPicPr/>
          <p:nvPr/>
        </p:nvPicPr>
        <p:blipFill>
          <a:blip r:embed="rId15"/>
          <a:stretch/>
        </p:blipFill>
        <p:spPr>
          <a:xfrm>
            <a:off x="2604600" y="2556360"/>
            <a:ext cx="2077920" cy="1319400"/>
          </a:xfrm>
          <a:prstGeom prst="rect">
            <a:avLst/>
          </a:prstGeom>
          <a:ln>
            <a:noFill/>
          </a:ln>
        </p:spPr>
      </p:pic>
      <p:sp>
        <p:nvSpPr>
          <p:cNvPr id="6" name="PlaceHolder 5"/>
          <p:cNvSpPr>
            <a:spLocks noGrp="1"/>
          </p:cNvSpPr>
          <p:nvPr>
            <p:ph type="body"/>
          </p:nvPr>
        </p:nvSpPr>
        <p:spPr>
          <a:xfrm>
            <a:off x="5781960" y="4449240"/>
            <a:ext cx="5925600" cy="645840"/>
          </a:xfrm>
          <a:prstGeom prst="rect">
            <a:avLst/>
          </a:prstGeom>
        </p:spPr>
        <p:txBody>
          <a:bodyPr lIns="45720" rIns="45720">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7"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4" name="Google Shape;18;p3" descr="Picture 6"/>
          <p:cNvPicPr/>
          <p:nvPr/>
        </p:nvPicPr>
        <p:blipFill>
          <a:blip r:embed="rId14"/>
          <a:stretch/>
        </p:blipFill>
        <p:spPr>
          <a:xfrm>
            <a:off x="0" y="0"/>
            <a:ext cx="12191760" cy="6857640"/>
          </a:xfrm>
          <a:prstGeom prst="rect">
            <a:avLst/>
          </a:prstGeom>
          <a:ln>
            <a:noFill/>
          </a:ln>
        </p:spPr>
      </p:pic>
      <p:sp>
        <p:nvSpPr>
          <p:cNvPr id="45" name="CustomShape 1"/>
          <p:cNvSpPr/>
          <p:nvPr/>
        </p:nvSpPr>
        <p:spPr>
          <a:xfrm>
            <a:off x="1152360" y="0"/>
            <a:ext cx="11039400" cy="685764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46" name="CustomShape 2"/>
          <p:cNvSpPr/>
          <p:nvPr/>
        </p:nvSpPr>
        <p:spPr>
          <a:xfrm>
            <a:off x="2384280" y="2001600"/>
            <a:ext cx="91771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pic>
        <p:nvPicPr>
          <p:cNvPr id="47" name="Google Shape;21;p3"/>
          <p:cNvPicPr/>
          <p:nvPr/>
        </p:nvPicPr>
        <p:blipFill>
          <a:blip r:embed="rId15"/>
          <a:stretch/>
        </p:blipFill>
        <p:spPr>
          <a:xfrm>
            <a:off x="8984880" y="6375600"/>
            <a:ext cx="2877120" cy="252720"/>
          </a:xfrm>
          <a:prstGeom prst="rect">
            <a:avLst/>
          </a:prstGeom>
          <a:ln>
            <a:noFill/>
          </a:ln>
        </p:spPr>
      </p:pic>
      <p:sp>
        <p:nvSpPr>
          <p:cNvPr id="48" name="PlaceHolder 3"/>
          <p:cNvSpPr>
            <a:spLocks noGrp="1"/>
          </p:cNvSpPr>
          <p:nvPr>
            <p:ph type="body"/>
          </p:nvPr>
        </p:nvSpPr>
        <p:spPr>
          <a:xfrm>
            <a:off x="2384280" y="2221200"/>
            <a:ext cx="9177120" cy="4096440"/>
          </a:xfrm>
          <a:prstGeom prst="rect">
            <a:avLst/>
          </a:prstGeom>
        </p:spPr>
        <p:txBody>
          <a:bodyPr lIns="45720" rIns="4572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9" name="PlaceHolder 4"/>
          <p:cNvSpPr>
            <a:spLocks noGrp="1"/>
          </p:cNvSpPr>
          <p:nvPr>
            <p:ph type="sldNum"/>
          </p:nvPr>
        </p:nvSpPr>
        <p:spPr>
          <a:xfrm>
            <a:off x="2346480" y="4452480"/>
            <a:ext cx="349920" cy="4069080"/>
          </a:xfrm>
          <a:prstGeom prst="rect">
            <a:avLst/>
          </a:prstGeom>
        </p:spPr>
        <p:txBody>
          <a:bodyPr lIns="45720" rIns="45720" anchor="ctr">
            <a:noAutofit/>
          </a:bodyPr>
          <a:lstStyle/>
          <a:p>
            <a:pPr>
              <a:lnSpc>
                <a:spcPct val="100000"/>
              </a:lnSpc>
              <a:tabLst>
                <a:tab pos="0" algn="l"/>
              </a:tabLst>
            </a:pPr>
            <a:fld id="{78A5F209-BBAE-4CA8-96A2-4E2AE8EFCF6D}" type="slidenum">
              <a:rPr lang="en-US" sz="1600" b="0" strike="noStrike" spc="-1">
                <a:solidFill>
                  <a:srgbClr val="828282"/>
                </a:solidFill>
                <a:latin typeface="Open Sans"/>
                <a:ea typeface="Open Sans"/>
              </a:rPr>
              <a:t>‹#›</a:t>
            </a:fld>
            <a:endParaRPr lang="en-US" sz="1600" b="0" strike="noStrike" spc="-1">
              <a:latin typeface="Times New Roman"/>
            </a:endParaRPr>
          </a:p>
        </p:txBody>
      </p:sp>
      <p:sp>
        <p:nvSpPr>
          <p:cNvPr id="50" name="PlaceHolder 5"/>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7" name="Google Shape;31;p5" descr="Picture 6"/>
          <p:cNvPicPr/>
          <p:nvPr/>
        </p:nvPicPr>
        <p:blipFill>
          <a:blip r:embed="rId14"/>
          <a:stretch/>
        </p:blipFill>
        <p:spPr>
          <a:xfrm>
            <a:off x="0" y="0"/>
            <a:ext cx="12191760" cy="6857640"/>
          </a:xfrm>
          <a:prstGeom prst="rect">
            <a:avLst/>
          </a:prstGeom>
          <a:ln>
            <a:noFill/>
          </a:ln>
        </p:spPr>
      </p:pic>
      <p:pic>
        <p:nvPicPr>
          <p:cNvPr id="88" name="Google Shape;32;p5"/>
          <p:cNvPicPr/>
          <p:nvPr/>
        </p:nvPicPr>
        <p:blipFill>
          <a:blip r:embed="rId15"/>
          <a:stretch/>
        </p:blipFill>
        <p:spPr>
          <a:xfrm>
            <a:off x="8984880" y="6375600"/>
            <a:ext cx="2877120" cy="252720"/>
          </a:xfrm>
          <a:prstGeom prst="rect">
            <a:avLst/>
          </a:prstGeom>
          <a:ln>
            <a:noFill/>
          </a:ln>
        </p:spPr>
      </p:pic>
      <p:sp>
        <p:nvSpPr>
          <p:cNvPr id="89" name="PlaceHolder 1"/>
          <p:cNvSpPr>
            <a:spLocks noGrp="1"/>
          </p:cNvSpPr>
          <p:nvPr>
            <p:ph type="body"/>
          </p:nvPr>
        </p:nvSpPr>
        <p:spPr>
          <a:xfrm>
            <a:off x="3154320" y="3044880"/>
            <a:ext cx="5882760" cy="767880"/>
          </a:xfrm>
          <a:prstGeom prst="rect">
            <a:avLst/>
          </a:prstGeom>
        </p:spPr>
        <p:txBody>
          <a:bodyPr lIns="45720" rIns="45720" anchor="ctr">
            <a:noAutofit/>
          </a:bodyPr>
          <a:lstStyle/>
          <a:p>
            <a:pPr marL="432000" indent="-324000">
              <a:spcBef>
                <a:spcPts val="1417"/>
              </a:spcBef>
              <a:buClr>
                <a:srgbClr val="000000"/>
              </a:buClr>
              <a:buSzPct val="45000"/>
              <a:buFont typeface="Wingdings" charset="2"/>
              <a:buChar char=""/>
            </a:pPr>
            <a:r>
              <a:rPr lang="en-US" sz="4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4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4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4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4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4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4400" b="0" strike="noStrike" spc="-1">
                <a:solidFill>
                  <a:srgbClr val="000000"/>
                </a:solidFill>
                <a:latin typeface="Arial"/>
              </a:rPr>
              <a:t>Seventh Outline Level</a:t>
            </a:r>
          </a:p>
        </p:txBody>
      </p:sp>
      <p:sp>
        <p:nvSpPr>
          <p:cNvPr id="9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PlaceHolder 1"/>
          <p:cNvSpPr>
            <a:spLocks noGrp="1"/>
          </p:cNvSpPr>
          <p:nvPr>
            <p:ph type="body"/>
          </p:nvPr>
        </p:nvSpPr>
        <p:spPr>
          <a:xfrm>
            <a:off x="0" y="0"/>
            <a:ext cx="12191760" cy="6857640"/>
          </a:xfrm>
          <a:prstGeom prst="rect">
            <a:avLst/>
          </a:prstGeom>
        </p:spPr>
        <p:txBody>
          <a:bodyPr lIns="90000" tIns="45000" rIns="90000" bIns="4500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28"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774400" y="1676520"/>
            <a:ext cx="7577640" cy="5181120"/>
          </a:xfrm>
          <a:prstGeom prst="rect">
            <a:avLst/>
          </a:prstGeom>
          <a:noFill/>
          <a:ln>
            <a:noFill/>
          </a:ln>
        </p:spPr>
        <p:txBody>
          <a:bodyPr lIns="45720" rIns="45720" anchor="ctr">
            <a:normAutofit/>
          </a:bodyPr>
          <a:lstStyle/>
          <a:p>
            <a:pPr>
              <a:lnSpc>
                <a:spcPct val="120000"/>
              </a:lnSpc>
              <a:tabLst>
                <a:tab pos="0" algn="l"/>
              </a:tabLst>
            </a:pPr>
            <a:r>
              <a:rPr lang="en-US" sz="2100" b="1" strike="noStrike" spc="-1">
                <a:solidFill>
                  <a:srgbClr val="8C0000"/>
                </a:solidFill>
                <a:latin typeface="Poppins Medium"/>
                <a:ea typeface="Poppins Medium"/>
              </a:rPr>
              <a:t>Monocular SLAM in C++</a:t>
            </a:r>
            <a:br/>
            <a:r>
              <a:rPr lang="en-US" sz="2100" b="0" strike="noStrike" spc="-1">
                <a:solidFill>
                  <a:srgbClr val="5D5D5D"/>
                </a:solidFill>
                <a:latin typeface="Poppins"/>
                <a:ea typeface="Poppins Medium"/>
              </a:rPr>
              <a:t>24</a:t>
            </a:r>
            <a:r>
              <a:rPr lang="en-US" sz="2100" b="0" strike="noStrike" spc="-1">
                <a:solidFill>
                  <a:srgbClr val="5D5D5D"/>
                </a:solidFill>
                <a:latin typeface="Poppins"/>
                <a:ea typeface="Poppins"/>
              </a:rPr>
              <a:t>-783: Advanced Engineering Computation</a:t>
            </a:r>
            <a:br/>
            <a:br/>
            <a:r>
              <a:rPr lang="en-US" sz="1800" b="0" u="sng" strike="noStrike" spc="-1">
                <a:solidFill>
                  <a:srgbClr val="001A40"/>
                </a:solidFill>
                <a:uFillTx/>
                <a:latin typeface="Poppins Medium"/>
                <a:ea typeface="Poppins"/>
              </a:rPr>
              <a:t>Team</a:t>
            </a:r>
            <a:r>
              <a:rPr lang="en-US" sz="1800" b="0" strike="noStrike" spc="-1">
                <a:solidFill>
                  <a:srgbClr val="001A40"/>
                </a:solidFill>
                <a:latin typeface="Poppins Medium"/>
                <a:ea typeface="Poppins"/>
              </a:rPr>
              <a:t> : </a:t>
            </a:r>
            <a:r>
              <a:rPr lang="en-US" sz="1800" b="0" strike="noStrike" spc="-1">
                <a:solidFill>
                  <a:srgbClr val="001A40"/>
                </a:solidFill>
                <a:latin typeface="Poppins Light"/>
                <a:ea typeface="Poppins"/>
              </a:rPr>
              <a:t>Will Code for Food</a:t>
            </a:r>
            <a:br/>
            <a:endParaRPr lang="en-US" sz="1800" b="0" strike="noStrike" spc="-1">
              <a:solidFill>
                <a:srgbClr val="000000"/>
              </a:solidFill>
              <a:latin typeface="Arial"/>
            </a:endParaRPr>
          </a:p>
          <a:p>
            <a:pPr>
              <a:lnSpc>
                <a:spcPct val="120000"/>
              </a:lnSpc>
              <a:spcBef>
                <a:spcPts val="1001"/>
              </a:spcBef>
              <a:tabLst>
                <a:tab pos="0" algn="l"/>
              </a:tabLst>
            </a:pPr>
            <a:r>
              <a:rPr lang="en-US" sz="1800" b="0" strike="noStrike" spc="-1">
                <a:solidFill>
                  <a:srgbClr val="001A40"/>
                </a:solidFill>
                <a:latin typeface="Poppins"/>
                <a:ea typeface="Poppins"/>
              </a:rPr>
              <a:t>- Aditya Ramakrishnan</a:t>
            </a:r>
            <a:br/>
            <a:r>
              <a:rPr lang="en-US" sz="1800" b="0" strike="noStrike" spc="-1">
                <a:solidFill>
                  <a:srgbClr val="001A40"/>
                </a:solidFill>
                <a:latin typeface="Poppins"/>
                <a:ea typeface="Poppins"/>
              </a:rPr>
              <a:t>- </a:t>
            </a:r>
            <a:r>
              <a:rPr lang="en-IN" sz="1800" b="0" strike="noStrike" spc="-1">
                <a:solidFill>
                  <a:srgbClr val="001A40"/>
                </a:solidFill>
                <a:latin typeface="Poppins"/>
                <a:ea typeface="Poppins"/>
              </a:rPr>
              <a:t>Neel Pawar</a:t>
            </a:r>
            <a:br/>
            <a:r>
              <a:rPr lang="en-IN" sz="1800" b="0" strike="noStrike" spc="-1">
                <a:solidFill>
                  <a:srgbClr val="001A40"/>
                </a:solidFill>
                <a:latin typeface="Poppins"/>
                <a:ea typeface="Poppins"/>
              </a:rPr>
              <a:t>- Samiran Gode</a:t>
            </a:r>
            <a:endParaRPr lang="en-US"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Results</a:t>
            </a:r>
            <a:endParaRPr lang="en-US" sz="4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34F81272-8E96-4B51-81B0-C3FD3BF481CD}" type="slidenum">
              <a:rPr lang="en-US" sz="1600" b="0" strike="noStrike" spc="-1">
                <a:solidFill>
                  <a:srgbClr val="828282"/>
                </a:solidFill>
                <a:latin typeface="Open Sans"/>
                <a:ea typeface="Open Sans"/>
              </a:rPr>
              <a:t>11</a:t>
            </a:fld>
            <a:endParaRPr lang="en-US" sz="1600" b="0" strike="noStrike" spc="-1">
              <a:latin typeface="Times New Roman"/>
            </a:endParaRPr>
          </a:p>
        </p:txBody>
      </p:sp>
      <p:pic>
        <p:nvPicPr>
          <p:cNvPr id="2" name="ppt" descr="ppt">
            <a:hlinkClick r:id="" action="ppaction://media"/>
            <a:extLst>
              <a:ext uri="{FF2B5EF4-FFF2-40B4-BE49-F238E27FC236}">
                <a16:creationId xmlns:a16="http://schemas.microsoft.com/office/drawing/2014/main" id="{FC8B5312-C9A7-005C-6140-4C8BB71890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1984" y="940196"/>
            <a:ext cx="10228147" cy="5748005"/>
          </a:xfrm>
          <a:prstGeom prst="rect">
            <a:avLst/>
          </a:prstGeom>
        </p:spPr>
      </p:pic>
      <p:sp>
        <p:nvSpPr>
          <p:cNvPr id="3" name="TextShape 7">
            <a:extLst>
              <a:ext uri="{FF2B5EF4-FFF2-40B4-BE49-F238E27FC236}">
                <a16:creationId xmlns:a16="http://schemas.microsoft.com/office/drawing/2014/main" id="{09499A74-E619-AD92-9ACD-07F7DEDFAB2A}"/>
              </a:ext>
            </a:extLst>
          </p:cNvPr>
          <p:cNvSpPr txBox="1"/>
          <p:nvPr/>
        </p:nvSpPr>
        <p:spPr>
          <a:xfrm>
            <a:off x="1526058" y="169799"/>
            <a:ext cx="5883120" cy="645840"/>
          </a:xfrm>
          <a:prstGeom prst="rect">
            <a:avLst/>
          </a:prstGeom>
          <a:noFill/>
          <a:ln>
            <a:noFill/>
          </a:ln>
        </p:spPr>
        <p:txBody>
          <a:bodyPr lIns="45720" rIns="45720" anchor="ctr">
            <a:normAutofit/>
          </a:bodyPr>
          <a:lstStyle/>
          <a:p>
            <a:pPr>
              <a:lnSpc>
                <a:spcPct val="90000"/>
              </a:lnSpc>
              <a:tabLst>
                <a:tab pos="0" algn="l"/>
              </a:tabLst>
            </a:pPr>
            <a:r>
              <a:rPr lang="en-US" sz="3000" spc="-1" dirty="0">
                <a:solidFill>
                  <a:srgbClr val="404040"/>
                </a:solidFill>
                <a:latin typeface="Poppins SemiBold"/>
              </a:rPr>
              <a:t>Play Video </a:t>
            </a:r>
            <a:endParaRPr lang="en-US" sz="3000" b="0" strike="noStrike" spc="-1" dirty="0">
              <a:solidFill>
                <a:srgbClr val="000000"/>
              </a:solidFill>
              <a:latin typeface="Arial"/>
            </a:endParaRPr>
          </a:p>
        </p:txBody>
      </p:sp>
      <p:sp>
        <p:nvSpPr>
          <p:cNvPr id="4" name="Isosceles Triangle 3">
            <a:extLst>
              <a:ext uri="{FF2B5EF4-FFF2-40B4-BE49-F238E27FC236}">
                <a16:creationId xmlns:a16="http://schemas.microsoft.com/office/drawing/2014/main" id="{B74C2D14-2F72-93AA-C557-DD41952FA3F6}"/>
              </a:ext>
            </a:extLst>
          </p:cNvPr>
          <p:cNvSpPr/>
          <p:nvPr/>
        </p:nvSpPr>
        <p:spPr>
          <a:xfrm rot="5400000">
            <a:off x="3729873" y="389024"/>
            <a:ext cx="339365" cy="2073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34F81272-8E96-4B51-81B0-C3FD3BF481CD}" type="slidenum">
              <a:rPr lang="en-US" sz="1600" b="0" strike="noStrike" spc="-1">
                <a:solidFill>
                  <a:srgbClr val="828282"/>
                </a:solidFill>
                <a:latin typeface="Open Sans"/>
                <a:ea typeface="Open Sans"/>
              </a:rPr>
              <a:t>12</a:t>
            </a:fld>
            <a:endParaRPr lang="en-US" sz="1600" b="0" strike="noStrike" spc="-1">
              <a:latin typeface="Times New Roman"/>
            </a:endParaRPr>
          </a:p>
        </p:txBody>
      </p:sp>
      <p:grpSp>
        <p:nvGrpSpPr>
          <p:cNvPr id="220" name="Group 2"/>
          <p:cNvGrpSpPr/>
          <p:nvPr/>
        </p:nvGrpSpPr>
        <p:grpSpPr>
          <a:xfrm>
            <a:off x="2346480" y="1308240"/>
            <a:ext cx="345600" cy="344160"/>
            <a:chOff x="2346480" y="1308240"/>
            <a:chExt cx="345600" cy="344160"/>
          </a:xfrm>
        </p:grpSpPr>
        <p:sp>
          <p:nvSpPr>
            <p:cNvPr id="221" name="CustomShape 3"/>
            <p:cNvSpPr/>
            <p:nvPr/>
          </p:nvSpPr>
          <p:spPr>
            <a:xfrm>
              <a:off x="2346480" y="1308240"/>
              <a:ext cx="277200" cy="344160"/>
            </a:xfrm>
            <a:custGeom>
              <a:avLst/>
              <a:gdLst/>
              <a:ahLst/>
              <a:cxnLst/>
              <a:rect l="l" t="t"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2" name="CustomShape 4"/>
            <p:cNvSpPr/>
            <p:nvPr/>
          </p:nvSpPr>
          <p:spPr>
            <a:xfrm>
              <a:off x="2612160" y="1388520"/>
              <a:ext cx="79920" cy="154800"/>
            </a:xfrm>
            <a:custGeom>
              <a:avLst/>
              <a:gdLst/>
              <a:ahLst/>
              <a:cxnLst/>
              <a:rect l="l" t="t"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3" name="CustomShape 5"/>
            <p:cNvSpPr/>
            <p:nvPr/>
          </p:nvSpPr>
          <p:spPr>
            <a:xfrm>
              <a:off x="2635200" y="1618200"/>
              <a:ext cx="56880" cy="34200"/>
            </a:xfrm>
            <a:custGeom>
              <a:avLst/>
              <a:gdLst/>
              <a:ahLst/>
              <a:cxnLst/>
              <a:rect l="l" t="t"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4" name="CustomShape 6"/>
            <p:cNvSpPr/>
            <p:nvPr/>
          </p:nvSpPr>
          <p:spPr>
            <a:xfrm>
              <a:off x="2635200" y="1526400"/>
              <a:ext cx="56880" cy="79920"/>
            </a:xfrm>
            <a:prstGeom prst="rect">
              <a:avLst/>
            </a:prstGeom>
            <a:solidFill>
              <a:srgbClr val="00265F"/>
            </a:solidFill>
            <a:ln>
              <a:noFill/>
            </a:ln>
          </p:spPr>
          <p:style>
            <a:lnRef idx="0">
              <a:scrgbClr r="0" g="0" b="0"/>
            </a:lnRef>
            <a:fillRef idx="0">
              <a:scrgbClr r="0" g="0" b="0"/>
            </a:fillRef>
            <a:effectRef idx="0">
              <a:scrgbClr r="0" g="0" b="0"/>
            </a:effectRef>
            <a:fontRef idx="minor"/>
          </p:style>
        </p:sp>
      </p:grpSp>
      <p:sp>
        <p:nvSpPr>
          <p:cNvPr id="225" name="TextShape 7"/>
          <p:cNvSpPr txBox="1"/>
          <p:nvPr/>
        </p:nvSpPr>
        <p:spPr>
          <a:xfrm>
            <a:off x="2996640" y="11574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dirty="0">
                <a:solidFill>
                  <a:srgbClr val="404040"/>
                </a:solidFill>
                <a:latin typeface="Poppins SemiBold"/>
                <a:ea typeface="Poppins SemiBold"/>
              </a:rPr>
              <a:t>Results: </a:t>
            </a:r>
            <a:r>
              <a:rPr lang="en-US" sz="3000" b="0" strike="noStrike" spc="-1" dirty="0">
                <a:solidFill>
                  <a:srgbClr val="006677"/>
                </a:solidFill>
                <a:latin typeface="Poppins SemiBold"/>
                <a:ea typeface="Poppins SemiBold"/>
              </a:rPr>
              <a:t>Localization</a:t>
            </a:r>
            <a:endParaRPr lang="en-US" sz="3000" b="0" strike="noStrike" spc="-1" dirty="0">
              <a:solidFill>
                <a:srgbClr val="000000"/>
              </a:solidFill>
              <a:latin typeface="Arial"/>
            </a:endParaRPr>
          </a:p>
        </p:txBody>
      </p:sp>
      <p:sp>
        <p:nvSpPr>
          <p:cNvPr id="226" name="TextShape 8"/>
          <p:cNvSpPr txBox="1"/>
          <p:nvPr/>
        </p:nvSpPr>
        <p:spPr>
          <a:xfrm>
            <a:off x="2158560" y="2449440"/>
            <a:ext cx="9803520" cy="4225680"/>
          </a:xfrm>
          <a:prstGeom prst="rect">
            <a:avLst/>
          </a:prstGeom>
          <a:noFill/>
          <a:ln>
            <a:noFill/>
          </a:ln>
        </p:spPr>
        <p:txBody>
          <a:bodyPr lIns="45720" rIns="45720">
            <a:normAutofit/>
          </a:bodyPr>
          <a:lstStyle/>
          <a:p>
            <a:pPr marL="457200" indent="-355320">
              <a:lnSpc>
                <a:spcPct val="150000"/>
              </a:lnSpc>
              <a:spcBef>
                <a:spcPts val="1134"/>
              </a:spcBef>
              <a:spcAft>
                <a:spcPts val="1134"/>
              </a:spcAft>
              <a:buClr>
                <a:srgbClr val="5D5D5D"/>
              </a:buClr>
              <a:buFont typeface="Poppins Light"/>
              <a:buChar char="•"/>
            </a:pPr>
            <a:r>
              <a:rPr lang="en-US" sz="1800" b="0" strike="noStrike" spc="-1" dirty="0">
                <a:solidFill>
                  <a:srgbClr val="5D5D5D"/>
                </a:solidFill>
                <a:latin typeface="Poppins Light"/>
                <a:ea typeface="Poppins Medium"/>
              </a:rPr>
              <a:t>From the demo, we can see that the localization of the camera position and orientation is fairly good. </a:t>
            </a:r>
            <a:endParaRPr lang="en-US" sz="1800" b="0" strike="noStrike" spc="-1" dirty="0">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dirty="0">
                <a:solidFill>
                  <a:srgbClr val="5D5D5D"/>
                </a:solidFill>
                <a:latin typeface="Poppins Light"/>
                <a:ea typeface="Poppins Medium"/>
              </a:rPr>
              <a:t>Although the we cannot move around the map interactively, we are able to gain a reasonable understanding of how the camera pose shifts over time. </a:t>
            </a:r>
            <a:endParaRPr lang="en-US" sz="1800" b="0" strike="noStrike" spc="-1" dirty="0">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dirty="0">
                <a:solidFill>
                  <a:srgbClr val="5D5D5D"/>
                </a:solidFill>
                <a:latin typeface="Poppins Light"/>
                <a:ea typeface="Poppins Medium"/>
              </a:rPr>
              <a:t>Additionally, the visualization also clearly indicates optical flow properties of detected features.</a:t>
            </a:r>
            <a:endParaRPr lang="en-US" sz="1800" b="0" strike="noStrike" spc="-1" dirty="0">
              <a:solidFill>
                <a:srgbClr val="000000"/>
              </a:solidFill>
              <a:latin typeface="Arial"/>
              <a:ea typeface="Arial"/>
            </a:endParaRPr>
          </a:p>
        </p:txBody>
      </p:sp>
    </p:spTree>
    <p:extLst>
      <p:ext uri="{BB962C8B-B14F-4D97-AF65-F5344CB8AC3E}">
        <p14:creationId xmlns:p14="http://schemas.microsoft.com/office/powerpoint/2010/main" val="308202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2225520" y="3044880"/>
            <a:ext cx="77407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Roadblocks </a:t>
            </a:r>
            <a:br/>
            <a:r>
              <a:rPr lang="en-US" sz="4400" b="0" strike="noStrike" spc="-1">
                <a:solidFill>
                  <a:srgbClr val="FFFFFF"/>
                </a:solidFill>
                <a:latin typeface="Montserrat Medium"/>
                <a:ea typeface="Montserrat Medium"/>
              </a:rPr>
              <a:t>&amp; </a:t>
            </a:r>
            <a:br/>
            <a:r>
              <a:rPr lang="en-US" sz="4400" b="0" strike="noStrike" spc="-1">
                <a:solidFill>
                  <a:srgbClr val="FFFFFF"/>
                </a:solidFill>
                <a:latin typeface="Montserrat Medium"/>
                <a:ea typeface="Montserrat Medium"/>
              </a:rPr>
              <a:t>Challenges</a:t>
            </a:r>
            <a:endParaRPr lang="en-US" sz="44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2346480" y="4452480"/>
            <a:ext cx="579600" cy="4069080"/>
          </a:xfrm>
          <a:prstGeom prst="rect">
            <a:avLst/>
          </a:prstGeom>
          <a:noFill/>
          <a:ln>
            <a:noFill/>
          </a:ln>
        </p:spPr>
        <p:txBody>
          <a:bodyPr lIns="45720" rIns="45720" anchor="ctr">
            <a:noAutofit/>
          </a:bodyPr>
          <a:lstStyle/>
          <a:p>
            <a:pPr>
              <a:lnSpc>
                <a:spcPct val="100000"/>
              </a:lnSpc>
              <a:tabLst>
                <a:tab pos="0" algn="l"/>
              </a:tabLst>
            </a:pPr>
            <a:fld id="{8ECA5F79-F4D0-4847-9944-F954C36DC873}" type="slidenum">
              <a:rPr lang="en-US" sz="1600" b="0" strike="noStrike" spc="-1">
                <a:solidFill>
                  <a:srgbClr val="828282"/>
                </a:solidFill>
                <a:latin typeface="Open Sans"/>
                <a:ea typeface="Open Sans"/>
              </a:rPr>
              <a:t>14</a:t>
            </a:fld>
            <a:endParaRPr lang="en-US" sz="1600" b="0" strike="noStrike" spc="-1">
              <a:latin typeface="Times New Roman"/>
            </a:endParaRPr>
          </a:p>
        </p:txBody>
      </p:sp>
      <p:pic>
        <p:nvPicPr>
          <p:cNvPr id="229" name="Google Shape;251;p28"/>
          <p:cNvPicPr/>
          <p:nvPr/>
        </p:nvPicPr>
        <p:blipFill>
          <a:blip r:embed="rId3"/>
          <a:stretch/>
        </p:blipFill>
        <p:spPr>
          <a:xfrm>
            <a:off x="2507040" y="1294920"/>
            <a:ext cx="394560" cy="338040"/>
          </a:xfrm>
          <a:prstGeom prst="rect">
            <a:avLst/>
          </a:prstGeom>
          <a:ln>
            <a:noFill/>
          </a:ln>
        </p:spPr>
      </p:pic>
      <p:sp>
        <p:nvSpPr>
          <p:cNvPr id="230" name="TextShape 2"/>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Roadblocks &amp; Challenges</a:t>
            </a:r>
            <a:endParaRPr lang="en-US" sz="3000" b="0" strike="noStrike" spc="-1">
              <a:solidFill>
                <a:srgbClr val="000000"/>
              </a:solidFill>
              <a:latin typeface="Arial"/>
            </a:endParaRPr>
          </a:p>
        </p:txBody>
      </p:sp>
      <p:sp>
        <p:nvSpPr>
          <p:cNvPr id="231" name="TextShape 3"/>
          <p:cNvSpPr txBox="1"/>
          <p:nvPr/>
        </p:nvSpPr>
        <p:spPr>
          <a:xfrm>
            <a:off x="2158560" y="2177640"/>
            <a:ext cx="9803520" cy="4225680"/>
          </a:xfrm>
          <a:prstGeom prst="rect">
            <a:avLst/>
          </a:prstGeom>
          <a:noFill/>
          <a:ln>
            <a:noFill/>
          </a:ln>
        </p:spPr>
        <p:txBody>
          <a:bodyPr lIns="45720" rIns="45720">
            <a:normAutofit lnSpcReduction="10000"/>
          </a:bodyPr>
          <a:lstStyle/>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Poor documentation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Despite this implementation of ORB-SLAM being widely derived from, a source of collated documentation that is coherent is still hard to come by.</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Library specific dependencies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plethora of libraries make it quite challenging to implement a comprehensible ORB Slam module that is easily deployable.</a:t>
            </a:r>
            <a:br/>
            <a:r>
              <a:rPr lang="en-US" sz="1800" b="0" strike="noStrike" spc="-1">
                <a:solidFill>
                  <a:srgbClr val="5D5D5D"/>
                </a:solidFill>
                <a:latin typeface="Poppins Light"/>
              </a:rPr>
              <a:t> </a:t>
            </a:r>
            <a:endParaRPr lang="en-US" sz="1800" b="0" strike="noStrike" spc="-1">
              <a:solidFill>
                <a:srgbClr val="000000"/>
              </a:solidFill>
              <a:latin typeface="Arial"/>
            </a:endParaRPr>
          </a:p>
          <a:p>
            <a:pPr marL="387360" indent="-285480">
              <a:lnSpc>
                <a:spcPct val="150000"/>
              </a:lnSpc>
              <a:buClr>
                <a:srgbClr val="5D5D5D"/>
              </a:buClr>
              <a:buFont typeface="Arial"/>
              <a:buChar char="•"/>
            </a:pPr>
            <a:r>
              <a:rPr lang="en-US" sz="1800" b="0" strike="noStrike" spc="-1">
                <a:solidFill>
                  <a:srgbClr val="5D5D5D"/>
                </a:solidFill>
                <a:latin typeface="Poppins Medium"/>
                <a:ea typeface="Poppins Medium"/>
              </a:rPr>
              <a:t>Cross platform issues </a:t>
            </a:r>
            <a:r>
              <a:rPr lang="en-US" sz="1600" b="1" strike="noStrike" spc="-1">
                <a:solidFill>
                  <a:srgbClr val="5D5D5D"/>
                </a:solidFill>
                <a:latin typeface="Poppins Light"/>
                <a:ea typeface="Poppins Medium"/>
              </a:rPr>
              <a:t>:</a:t>
            </a:r>
            <a:r>
              <a:rPr lang="en-US" sz="1600" b="0" strike="noStrike" spc="-1">
                <a:solidFill>
                  <a:srgbClr val="5D5D5D"/>
                </a:solidFill>
                <a:latin typeface="Poppins Light"/>
                <a:ea typeface="Poppins Medium"/>
              </a:rPr>
              <a:t> different OS’ as well different OS versions prove to be a challenging issue in common SLAM implementations. </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387360" indent="-285480">
              <a:lnSpc>
                <a:spcPct val="150000"/>
              </a:lnSpc>
              <a:buClr>
                <a:srgbClr val="5D5D5D"/>
              </a:buClr>
              <a:buFont typeface="Arial"/>
              <a:buChar char="•"/>
            </a:pPr>
            <a:r>
              <a:rPr lang="en-US" sz="1600" b="0" strike="noStrike" spc="-1">
                <a:solidFill>
                  <a:srgbClr val="5D5D5D"/>
                </a:solidFill>
                <a:latin typeface="Poppins Light"/>
                <a:ea typeface="Poppins Medium"/>
              </a:rPr>
              <a:t>With this in mind, we have attempted to implement a modular and clean system, that can be fairly easily installed and is ready to be deployed.</a:t>
            </a:r>
            <a:endParaRPr lang="en-US" sz="16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Thank You</a:t>
            </a:r>
            <a:endParaRPr lang="en-US" sz="44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6580599B-6694-4D75-AD7F-A54EAFA9463E}" type="slidenum">
              <a:rPr lang="en-US" sz="1600" b="0" strike="noStrike" spc="-1">
                <a:solidFill>
                  <a:srgbClr val="828282"/>
                </a:solidFill>
                <a:latin typeface="Open Sans"/>
                <a:ea typeface="Open Sans"/>
              </a:rPr>
              <a:t>16</a:t>
            </a:fld>
            <a:endParaRPr lang="en-US" sz="1600" b="0" strike="noStrike" spc="-1">
              <a:latin typeface="Times New Roman"/>
            </a:endParaRPr>
          </a:p>
        </p:txBody>
      </p:sp>
      <p:sp>
        <p:nvSpPr>
          <p:cNvPr id="234" name="TextShape 2"/>
          <p:cNvSpPr txBox="1"/>
          <p:nvPr/>
        </p:nvSpPr>
        <p:spPr>
          <a:xfrm>
            <a:off x="2984760" y="126252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Contribution</a:t>
            </a:r>
            <a:endParaRPr lang="en-US" sz="3000" b="0" strike="noStrike" spc="-1">
              <a:solidFill>
                <a:srgbClr val="000000"/>
              </a:solidFill>
              <a:latin typeface="Arial"/>
            </a:endParaRPr>
          </a:p>
        </p:txBody>
      </p:sp>
      <p:sp>
        <p:nvSpPr>
          <p:cNvPr id="235" name="TextShape 3"/>
          <p:cNvSpPr txBox="1"/>
          <p:nvPr/>
        </p:nvSpPr>
        <p:spPr>
          <a:xfrm>
            <a:off x="2235240" y="2139840"/>
            <a:ext cx="9288000" cy="4516200"/>
          </a:xfrm>
          <a:prstGeom prst="rect">
            <a:avLst/>
          </a:prstGeom>
          <a:noFill/>
          <a:ln>
            <a:noFill/>
          </a:ln>
        </p:spPr>
        <p:txBody>
          <a:bodyPr lIns="45720" rIns="45720">
            <a:normAutofit/>
          </a:bodyPr>
          <a:lstStyle/>
          <a:p>
            <a:pPr>
              <a:lnSpc>
                <a:spcPct val="100000"/>
              </a:lnSpc>
              <a:tabLst>
                <a:tab pos="0" algn="l"/>
              </a:tabLst>
            </a:pPr>
            <a:r>
              <a:rPr lang="en-US" sz="1800" b="0" strike="noStrike" spc="-1">
                <a:solidFill>
                  <a:srgbClr val="404040"/>
                </a:solidFill>
                <a:latin typeface="Poppins Light"/>
                <a:ea typeface="Calibri"/>
              </a:rPr>
              <a:t>Most importantly, we were a strong team and each one took charge and handled the project in difficulties and time of need.</a:t>
            </a:r>
            <a:endParaRPr lang="en-US" sz="1800" b="0" strike="noStrike" spc="-1">
              <a:solidFill>
                <a:srgbClr val="000000"/>
              </a:solidFill>
              <a:latin typeface="Arial"/>
            </a:endParaRPr>
          </a:p>
          <a:p>
            <a:pPr>
              <a:lnSpc>
                <a:spcPct val="10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Samiran Gode</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Team Lead, Front-End + Back-End development, Unit Tests</a:t>
            </a:r>
            <a:endParaRPr lang="en-US" sz="1800" b="0" strike="noStrike" spc="-1">
              <a:solidFill>
                <a:srgbClr val="000000"/>
              </a:solidFill>
              <a:latin typeface="Arial"/>
            </a:endParaRPr>
          </a:p>
          <a:p>
            <a:pPr marL="457200">
              <a:lnSpc>
                <a:spcPct val="15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Aditya Ramakrishnan</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Pangolin Viewer + Controller development, Presentation + Report</a:t>
            </a:r>
            <a:br/>
            <a:r>
              <a:rPr lang="en-US" sz="1100" b="0" strike="noStrike" spc="-1">
                <a:solidFill>
                  <a:srgbClr val="404040"/>
                </a:solidFill>
                <a:latin typeface="Poppins Light"/>
              </a:rPr>
              <a:t> </a:t>
            </a:r>
            <a:endParaRPr lang="en-US" sz="11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Neel Pawar</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Dataset + Front-End development, Process Documentation</a:t>
            </a:r>
            <a:endParaRPr lang="en-US" sz="1800" b="0" strike="noStrike" spc="-1">
              <a:solidFill>
                <a:srgbClr val="000000"/>
              </a:solidFill>
              <a:latin typeface="Arial"/>
            </a:endParaRPr>
          </a:p>
        </p:txBody>
      </p:sp>
      <p:sp>
        <p:nvSpPr>
          <p:cNvPr id="236" name="CustomShape 4"/>
          <p:cNvSpPr/>
          <p:nvPr/>
        </p:nvSpPr>
        <p:spPr>
          <a:xfrm>
            <a:off x="2509200" y="1381320"/>
            <a:ext cx="289800" cy="407880"/>
          </a:xfrm>
          <a:custGeom>
            <a:avLst/>
            <a:gdLst/>
            <a:ahLst/>
            <a:cxnLst/>
            <a:rect l="l" t="t" r="r" b="b"/>
            <a:pathLst>
              <a:path w="12018" h="15924">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lumMod val="40000"/>
              <a:lumOff val="60000"/>
            </a:schemeClr>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506F4FDF-86CD-4B9C-A4A9-0B9E07297E58}" type="slidenum">
              <a:rPr lang="en-US" sz="1600" b="0" strike="noStrike" spc="-1">
                <a:solidFill>
                  <a:srgbClr val="828282"/>
                </a:solidFill>
                <a:latin typeface="Open Sans"/>
                <a:ea typeface="Open Sans"/>
              </a:rPr>
              <a:t>2</a:t>
            </a:fld>
            <a:endParaRPr lang="en-US" sz="1600" b="0" strike="noStrike" spc="-1">
              <a:latin typeface="Times New Roman"/>
            </a:endParaRPr>
          </a:p>
        </p:txBody>
      </p:sp>
      <p:grpSp>
        <p:nvGrpSpPr>
          <p:cNvPr id="173" name="Group 2"/>
          <p:cNvGrpSpPr/>
          <p:nvPr/>
        </p:nvGrpSpPr>
        <p:grpSpPr>
          <a:xfrm>
            <a:off x="2363760" y="1327320"/>
            <a:ext cx="332640" cy="344160"/>
            <a:chOff x="2363760" y="1327320"/>
            <a:chExt cx="332640" cy="344160"/>
          </a:xfrm>
        </p:grpSpPr>
        <p:sp>
          <p:nvSpPr>
            <p:cNvPr id="174"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75"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76" name="TextShape 5"/>
          <p:cNvSpPr txBox="1"/>
          <p:nvPr/>
        </p:nvSpPr>
        <p:spPr>
          <a:xfrm>
            <a:off x="2044800" y="2294640"/>
            <a:ext cx="10247400" cy="4096440"/>
          </a:xfrm>
          <a:prstGeom prst="rect">
            <a:avLst/>
          </a:prstGeom>
          <a:noFill/>
          <a:ln>
            <a:noFill/>
          </a:ln>
        </p:spPr>
        <p:txBody>
          <a:bodyPr lIns="45720" rIns="45720">
            <a:normAutofit/>
          </a:bodyPr>
          <a:lstStyle/>
          <a:p>
            <a:pPr marL="387360" indent="-285480">
              <a:lnSpc>
                <a:spcPct val="150000"/>
              </a:lnSpc>
              <a:buClr>
                <a:srgbClr val="5D5D5D"/>
              </a:buClr>
              <a:buFont typeface="Arial"/>
              <a:buChar char="•"/>
            </a:pPr>
            <a:r>
              <a:rPr lang="en-US" sz="1600" b="0" strike="noStrike" spc="-1">
                <a:solidFill>
                  <a:srgbClr val="5D5D5D"/>
                </a:solidFill>
                <a:latin typeface="Poppins SemiBold"/>
                <a:ea typeface="Poppins SemiBold"/>
              </a:rPr>
              <a:t>SLAM </a:t>
            </a:r>
            <a:r>
              <a:rPr lang="en-US" sz="1600" b="0" strike="noStrike" spc="-1">
                <a:solidFill>
                  <a:srgbClr val="5D5D5D"/>
                </a:solidFill>
                <a:latin typeface="Poppins Light"/>
                <a:ea typeface="Poppins Light"/>
              </a:rPr>
              <a:t>is the computational problem of constructing or updating a map of an unknown environment while simultaneously keeping track of an agent's location within it.</a:t>
            </a:r>
            <a:br/>
            <a:r>
              <a:rPr lang="en-US" sz="900" b="0" strike="noStrike" spc="-1">
                <a:solidFill>
                  <a:srgbClr val="5D5D5D"/>
                </a:solidFill>
                <a:latin typeface="Poppins Light"/>
              </a:rPr>
              <a:t> </a:t>
            </a:r>
            <a:endParaRPr lang="en-US" sz="900" b="0" strike="noStrike" spc="-1">
              <a:solidFill>
                <a:srgbClr val="000000"/>
              </a:solidFill>
              <a:latin typeface="Arial"/>
            </a:endParaRPr>
          </a:p>
        </p:txBody>
      </p:sp>
      <p:sp>
        <p:nvSpPr>
          <p:cNvPr id="177"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Introduction to SLAM</a:t>
            </a:r>
            <a:endParaRPr lang="en-US" sz="3000" b="0" strike="noStrike" spc="-1">
              <a:solidFill>
                <a:srgbClr val="000000"/>
              </a:solidFill>
              <a:latin typeface="Arial"/>
            </a:endParaRPr>
          </a:p>
        </p:txBody>
      </p:sp>
      <p:pic>
        <p:nvPicPr>
          <p:cNvPr id="178" name="Picture 2" descr="ORB-SLAM Project Webpage"/>
          <p:cNvPicPr/>
          <p:nvPr/>
        </p:nvPicPr>
        <p:blipFill>
          <a:blip r:embed="rId3"/>
          <a:srcRect t="37097" r="10075" b="9554"/>
          <a:stretch/>
        </p:blipFill>
        <p:spPr>
          <a:xfrm>
            <a:off x="2530080" y="3428640"/>
            <a:ext cx="8313120" cy="27738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3C57A41-F3F3-463D-B4A9-FF7E8D12C660}" type="slidenum">
              <a:rPr lang="en-US" sz="1600" b="0" strike="noStrike" spc="-1">
                <a:solidFill>
                  <a:srgbClr val="828282"/>
                </a:solidFill>
                <a:latin typeface="Open Sans"/>
                <a:ea typeface="Open Sans"/>
              </a:rPr>
              <a:t>3</a:t>
            </a:fld>
            <a:endParaRPr lang="en-US" sz="1600" b="0" strike="noStrike" spc="-1">
              <a:latin typeface="Times New Roman"/>
            </a:endParaRPr>
          </a:p>
        </p:txBody>
      </p:sp>
      <p:grpSp>
        <p:nvGrpSpPr>
          <p:cNvPr id="180" name="Group 2"/>
          <p:cNvGrpSpPr/>
          <p:nvPr/>
        </p:nvGrpSpPr>
        <p:grpSpPr>
          <a:xfrm>
            <a:off x="2363760" y="1327320"/>
            <a:ext cx="332640" cy="344160"/>
            <a:chOff x="2363760" y="1327320"/>
            <a:chExt cx="332640" cy="344160"/>
          </a:xfrm>
        </p:grpSpPr>
        <p:sp>
          <p:nvSpPr>
            <p:cNvPr id="181"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82"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83" name="TextShape 5"/>
          <p:cNvSpPr txBox="1"/>
          <p:nvPr/>
        </p:nvSpPr>
        <p:spPr>
          <a:xfrm>
            <a:off x="2101320" y="2106000"/>
            <a:ext cx="10247400" cy="4096440"/>
          </a:xfrm>
          <a:prstGeom prst="rect">
            <a:avLst/>
          </a:prstGeom>
          <a:noFill/>
          <a:ln>
            <a:noFill/>
          </a:ln>
        </p:spPr>
        <p:txBody>
          <a:bodyPr lIns="45720" rIns="45720">
            <a:normAutofit/>
          </a:bodyPr>
          <a:lstStyle/>
          <a:p>
            <a:pPr marL="101520">
              <a:lnSpc>
                <a:spcPct val="150000"/>
              </a:lnSpc>
              <a:tabLst>
                <a:tab pos="0" algn="l"/>
              </a:tabLst>
            </a:pPr>
            <a:r>
              <a:rPr lang="en-US" sz="1600" b="0" strike="noStrike" spc="-1">
                <a:solidFill>
                  <a:srgbClr val="5D5D5D"/>
                </a:solidFill>
                <a:latin typeface="Poppins SemiBold"/>
                <a:ea typeface="Poppins SemiBold"/>
              </a:rPr>
              <a:t>Goal</a:t>
            </a:r>
            <a:r>
              <a:rPr lang="en-US" sz="1600" b="1" strike="noStrike" spc="-1">
                <a:solidFill>
                  <a:srgbClr val="5D5D5D"/>
                </a:solidFill>
                <a:latin typeface="Poppins"/>
                <a:ea typeface="Poppins"/>
              </a:rPr>
              <a:t>:</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Build and deploy a small-scale monocular SLAM system for static environments</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Dataset considered:</a:t>
            </a:r>
            <a:endParaRPr lang="en-US" sz="1600" b="0" strike="noStrike" spc="-1">
              <a:solidFill>
                <a:srgbClr val="000000"/>
              </a:solidFill>
              <a:latin typeface="Arial"/>
            </a:endParaRPr>
          </a:p>
          <a:p>
            <a:pPr marL="387360" indent="-285480">
              <a:lnSpc>
                <a:spcPct val="150000"/>
              </a:lnSpc>
              <a:buClr>
                <a:srgbClr val="5D5D5D"/>
              </a:buClr>
              <a:buFont typeface="Arial"/>
              <a:buChar char="•"/>
              <a:tabLst>
                <a:tab pos="0" algn="l"/>
              </a:tabLst>
            </a:pPr>
            <a:r>
              <a:rPr lang="en-IN" sz="1600" b="0" strike="noStrike" spc="-1">
                <a:solidFill>
                  <a:srgbClr val="5D5D5D"/>
                </a:solidFill>
                <a:latin typeface="Poppins Light"/>
                <a:ea typeface="Poppins Light"/>
              </a:rPr>
              <a:t>T.U. Munich - RGBD dataset</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Primary functionality:</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Feature detection &amp; tracking, </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Camera poses estimation &amp; mapping</a:t>
            </a: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p:txBody>
      </p:sp>
      <p:sp>
        <p:nvSpPr>
          <p:cNvPr id="184"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Project Overview</a:t>
            </a:r>
            <a:endParaRPr lang="en-US" sz="3000" b="0" strike="noStrike" spc="-1">
              <a:solidFill>
                <a:srgbClr val="000000"/>
              </a:solidFill>
              <a:latin typeface="Arial"/>
            </a:endParaRPr>
          </a:p>
        </p:txBody>
      </p:sp>
      <p:pic>
        <p:nvPicPr>
          <p:cNvPr id="185" name="Picture 2" descr="Excerpts on the TUM Dataset, keypoints are colored by the inverse depth |  Download Scientific Diagram"/>
          <p:cNvPicPr/>
          <p:nvPr/>
        </p:nvPicPr>
        <p:blipFill>
          <a:blip r:embed="rId3"/>
          <a:srcRect l="51223" r="569" b="13025"/>
          <a:stretch/>
        </p:blipFill>
        <p:spPr>
          <a:xfrm>
            <a:off x="7947360" y="3195720"/>
            <a:ext cx="3534120" cy="270828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Approach</a:t>
            </a:r>
            <a:endParaRPr lang="en-US" sz="4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D491783-4792-4E7E-A32A-FB91BEDAAB2A}" type="slidenum">
              <a:rPr lang="en-US" sz="1600" b="0" strike="noStrike" spc="-1">
                <a:solidFill>
                  <a:srgbClr val="828282"/>
                </a:solidFill>
                <a:latin typeface="Open Sans"/>
                <a:ea typeface="Open Sans"/>
              </a:rPr>
              <a:t>5</a:t>
            </a:fld>
            <a:endParaRPr lang="en-US" sz="1600" b="0" strike="noStrike" spc="-1">
              <a:latin typeface="Times New Roman"/>
            </a:endParaRPr>
          </a:p>
        </p:txBody>
      </p:sp>
      <p:grpSp>
        <p:nvGrpSpPr>
          <p:cNvPr id="188" name="Group 2"/>
          <p:cNvGrpSpPr/>
          <p:nvPr/>
        </p:nvGrpSpPr>
        <p:grpSpPr>
          <a:xfrm>
            <a:off x="2288520" y="1291680"/>
            <a:ext cx="407880" cy="344520"/>
            <a:chOff x="2288520" y="1291680"/>
            <a:chExt cx="407880" cy="344520"/>
          </a:xfrm>
        </p:grpSpPr>
        <p:sp>
          <p:nvSpPr>
            <p:cNvPr id="189" name="CustomShape 3"/>
            <p:cNvSpPr/>
            <p:nvPr/>
          </p:nvSpPr>
          <p:spPr>
            <a:xfrm>
              <a:off x="2427840" y="1292040"/>
              <a:ext cx="128880" cy="344160"/>
            </a:xfrm>
            <a:custGeom>
              <a:avLst/>
              <a:gdLst/>
              <a:ahLst/>
              <a:cxn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0" name="CustomShape 4"/>
            <p:cNvSpPr/>
            <p:nvPr/>
          </p:nvSpPr>
          <p:spPr>
            <a:xfrm>
              <a:off x="2288520" y="1291680"/>
              <a:ext cx="128160" cy="340200"/>
            </a:xfrm>
            <a:custGeom>
              <a:avLst/>
              <a:gdLst/>
              <a:ahLst/>
              <a:cxn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1" name="CustomShape 5"/>
            <p:cNvSpPr/>
            <p:nvPr/>
          </p:nvSpPr>
          <p:spPr>
            <a:xfrm>
              <a:off x="2568240" y="1296360"/>
              <a:ext cx="128160" cy="339480"/>
            </a:xfrm>
            <a:custGeom>
              <a:avLst/>
              <a:gdLst/>
              <a:ahLst/>
              <a:cxn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66C4B8"/>
            </a:solidFill>
            <a:ln>
              <a:noFill/>
            </a:ln>
          </p:spPr>
          <p:style>
            <a:lnRef idx="0">
              <a:scrgbClr r="0" g="0" b="0"/>
            </a:lnRef>
            <a:fillRef idx="0">
              <a:scrgbClr r="0" g="0" b="0"/>
            </a:fillRef>
            <a:effectRef idx="0">
              <a:scrgbClr r="0" g="0" b="0"/>
            </a:effectRef>
            <a:fontRef idx="minor"/>
          </p:style>
        </p:sp>
      </p:grpSp>
      <p:sp>
        <p:nvSpPr>
          <p:cNvPr id="192" name="TextShape 6"/>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Methodology</a:t>
            </a:r>
            <a:endParaRPr lang="en-US" sz="3000" b="0" strike="noStrike" spc="-1">
              <a:solidFill>
                <a:srgbClr val="000000"/>
              </a:solidFill>
              <a:latin typeface="Arial"/>
            </a:endParaRPr>
          </a:p>
        </p:txBody>
      </p:sp>
      <p:sp>
        <p:nvSpPr>
          <p:cNvPr id="193" name="CustomShape 7"/>
          <p:cNvSpPr/>
          <p:nvPr/>
        </p:nvSpPr>
        <p:spPr>
          <a:xfrm>
            <a:off x="2696760" y="2334240"/>
            <a:ext cx="6129000" cy="443844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200000"/>
              </a:lnSpc>
              <a:buClr>
                <a:srgbClr val="000000"/>
              </a:buClr>
              <a:buSzPct val="102000"/>
              <a:buFont typeface="Poppins Medium"/>
              <a:buChar char="•"/>
            </a:pPr>
            <a:r>
              <a:rPr lang="en-US" sz="1600" b="1" strike="noStrike" spc="-1">
                <a:solidFill>
                  <a:srgbClr val="66A3FF"/>
                </a:solidFill>
                <a:latin typeface="Century Gothic"/>
                <a:ea typeface="Poppins Medium"/>
              </a:rPr>
              <a:t>Dataset</a:t>
            </a:r>
            <a:r>
              <a:rPr lang="en-US" sz="1600" b="0" strike="noStrike" spc="-1">
                <a:solidFill>
                  <a:srgbClr val="000000"/>
                </a:solidFill>
                <a:latin typeface="Century Gothic"/>
                <a:ea typeface="Poppins Medium"/>
              </a:rPr>
              <a:t>:  Take in image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0B050"/>
                </a:solidFill>
                <a:latin typeface="Century Gothic"/>
                <a:ea typeface="Poppins Medium"/>
              </a:rPr>
              <a:t>Frontend detector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Detects keypoints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45608"/>
                </a:solidFill>
                <a:latin typeface="Century Gothic"/>
                <a:ea typeface="Poppins Medium"/>
              </a:rPr>
              <a:t>Frontend tracker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Track keypoints across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AA6600"/>
                </a:solidFill>
                <a:latin typeface="Century Gothic"/>
                <a:ea typeface="Poppins Medium"/>
              </a:rPr>
              <a:t>Viewer</a:t>
            </a:r>
            <a:r>
              <a:rPr lang="en-US" sz="1600" b="1" strike="noStrike" spc="-1">
                <a:solidFill>
                  <a:srgbClr val="303030"/>
                </a:solidFill>
                <a:latin typeface="Century Gothic"/>
                <a:ea typeface="Poppins Medium"/>
              </a:rPr>
              <a:t>:</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Visualize tracked data</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676767"/>
                </a:solidFill>
                <a:latin typeface="Century Gothic"/>
                <a:ea typeface="Poppins Medium"/>
              </a:rPr>
              <a:t>Multithreading</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Controller operations</a:t>
            </a:r>
            <a:endParaRPr lang="en-US" sz="1600" b="0" strike="noStrike" spc="-1">
              <a:latin typeface="Arial"/>
            </a:endParaRPr>
          </a:p>
          <a:p>
            <a:pPr marL="457200" indent="-355320">
              <a:lnSpc>
                <a:spcPct val="200000"/>
              </a:lnSpc>
              <a:spcBef>
                <a:spcPts val="1001"/>
              </a:spcBef>
              <a:spcAft>
                <a:spcPts val="1001"/>
              </a:spcAft>
              <a:buClr>
                <a:srgbClr val="000000"/>
              </a:buClr>
              <a:buSzPct val="102000"/>
              <a:buFont typeface="Poppins Medium"/>
              <a:buChar char="•"/>
            </a:pPr>
            <a:r>
              <a:rPr lang="en-US" sz="1600" b="1" strike="noStrike" spc="-1">
                <a:solidFill>
                  <a:srgbClr val="7030A0"/>
                </a:solidFill>
                <a:latin typeface="Century Gothic"/>
                <a:ea typeface="Poppins Medium"/>
              </a:rPr>
              <a:t>Backend</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Smoothing and mapping</a:t>
            </a:r>
            <a:endParaRPr lang="en-US"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3154320" y="195120"/>
            <a:ext cx="5883120" cy="645840"/>
          </a:xfrm>
          <a:prstGeom prst="rect">
            <a:avLst/>
          </a:prstGeom>
          <a:noFill/>
          <a:ln>
            <a:noFill/>
          </a:ln>
        </p:spPr>
        <p:txBody>
          <a:bodyPr lIns="45720" rIns="45720" anchor="ctr">
            <a:normAutofit/>
          </a:bodyPr>
          <a:lstStyle/>
          <a:p>
            <a:pPr algn="ctr">
              <a:lnSpc>
                <a:spcPct val="90000"/>
              </a:lnSpc>
              <a:tabLst>
                <a:tab pos="0" algn="l"/>
              </a:tabLst>
            </a:pPr>
            <a:r>
              <a:rPr lang="en-US" sz="2500" b="0" u="sng" strike="noStrike" spc="-1">
                <a:solidFill>
                  <a:srgbClr val="404040"/>
                </a:solidFill>
                <a:uFillTx/>
                <a:latin typeface="Poppins SemiBold"/>
                <a:ea typeface="Poppins SemiBold"/>
              </a:rPr>
              <a:t>Data Pipeline</a:t>
            </a:r>
            <a:endParaRPr lang="en-US" sz="2500" b="0" strike="noStrike" spc="-1">
              <a:solidFill>
                <a:srgbClr val="000000"/>
              </a:solidFill>
              <a:latin typeface="Arial"/>
            </a:endParaRPr>
          </a:p>
        </p:txBody>
      </p:sp>
      <p:pic>
        <p:nvPicPr>
          <p:cNvPr id="195" name="Picture 5"/>
          <p:cNvPicPr/>
          <p:nvPr/>
        </p:nvPicPr>
        <p:blipFill>
          <a:blip r:embed="rId3"/>
          <a:stretch/>
        </p:blipFill>
        <p:spPr>
          <a:xfrm>
            <a:off x="840960" y="1114920"/>
            <a:ext cx="10226520" cy="4892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2882160" y="3044880"/>
            <a:ext cx="642744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System Setup </a:t>
            </a:r>
            <a:endParaRPr lang="en-US" sz="4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System Description</a:t>
            </a:r>
            <a:endParaRPr lang="en-US" sz="3000" b="0" strike="noStrike" spc="-1">
              <a:solidFill>
                <a:srgbClr val="000000"/>
              </a:solidFill>
              <a:latin typeface="Arial"/>
            </a:endParaRPr>
          </a:p>
        </p:txBody>
      </p:sp>
      <p:grpSp>
        <p:nvGrpSpPr>
          <p:cNvPr id="198" name="Group 2"/>
          <p:cNvGrpSpPr/>
          <p:nvPr/>
        </p:nvGrpSpPr>
        <p:grpSpPr>
          <a:xfrm>
            <a:off x="2516400" y="1288800"/>
            <a:ext cx="214920" cy="350640"/>
            <a:chOff x="2516400" y="1288800"/>
            <a:chExt cx="214920" cy="350640"/>
          </a:xfrm>
        </p:grpSpPr>
        <p:sp>
          <p:nvSpPr>
            <p:cNvPr id="199" name="CustomShape 3"/>
            <p:cNvSpPr/>
            <p:nvPr/>
          </p:nvSpPr>
          <p:spPr>
            <a:xfrm>
              <a:off x="2581200" y="158580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0" name="CustomShape 4"/>
            <p:cNvSpPr/>
            <p:nvPr/>
          </p:nvSpPr>
          <p:spPr>
            <a:xfrm>
              <a:off x="2581200" y="155664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1" name="CustomShape 5"/>
            <p:cNvSpPr/>
            <p:nvPr/>
          </p:nvSpPr>
          <p:spPr>
            <a:xfrm>
              <a:off x="2581200" y="1614960"/>
              <a:ext cx="85320" cy="2448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2" name="CustomShape 6"/>
            <p:cNvSpPr/>
            <p:nvPr/>
          </p:nvSpPr>
          <p:spPr>
            <a:xfrm>
              <a:off x="2584440" y="1412280"/>
              <a:ext cx="79200" cy="13392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00"/>
            </a:solidFill>
            <a:ln w="9360">
              <a:solidFill>
                <a:schemeClr val="lt1"/>
              </a:solidFill>
              <a:round/>
            </a:ln>
          </p:spPr>
          <p:style>
            <a:lnRef idx="0">
              <a:scrgbClr r="0" g="0" b="0"/>
            </a:lnRef>
            <a:fillRef idx="0">
              <a:scrgbClr r="0" g="0" b="0"/>
            </a:fillRef>
            <a:effectRef idx="0">
              <a:scrgbClr r="0" g="0" b="0"/>
            </a:effectRef>
            <a:fontRef idx="minor"/>
          </p:style>
        </p:sp>
        <p:sp>
          <p:nvSpPr>
            <p:cNvPr id="203" name="CustomShape 7"/>
            <p:cNvSpPr/>
            <p:nvPr/>
          </p:nvSpPr>
          <p:spPr>
            <a:xfrm>
              <a:off x="2516400" y="1288800"/>
              <a:ext cx="214920" cy="25740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grpSp>
      <p:sp>
        <p:nvSpPr>
          <p:cNvPr id="204" name="TextShape 8"/>
          <p:cNvSpPr txBox="1"/>
          <p:nvPr/>
        </p:nvSpPr>
        <p:spPr>
          <a:xfrm>
            <a:off x="2346480" y="4452840"/>
            <a:ext cx="349920" cy="4069080"/>
          </a:xfrm>
          <a:prstGeom prst="rect">
            <a:avLst/>
          </a:prstGeom>
          <a:noFill/>
          <a:ln>
            <a:noFill/>
          </a:ln>
        </p:spPr>
        <p:txBody>
          <a:bodyPr lIns="45720" rIns="45720" anchor="ctr">
            <a:noAutofit/>
          </a:bodyPr>
          <a:lstStyle/>
          <a:p>
            <a:pPr>
              <a:lnSpc>
                <a:spcPct val="100000"/>
              </a:lnSpc>
              <a:tabLst>
                <a:tab pos="0" algn="l"/>
              </a:tabLst>
            </a:pPr>
            <a:fld id="{8E58DEAF-B3CD-43F1-94F1-C2879D396EF5}" type="slidenum">
              <a:rPr lang="en-US" sz="1600" b="0" strike="noStrike" spc="-1">
                <a:solidFill>
                  <a:srgbClr val="828282"/>
                </a:solidFill>
                <a:latin typeface="Open Sans"/>
                <a:ea typeface="Open Sans"/>
              </a:rPr>
              <a:t>8</a:t>
            </a:fld>
            <a:endParaRPr lang="en-US" sz="1600" b="0" strike="noStrike" spc="-1">
              <a:latin typeface="Times New Roman"/>
            </a:endParaRPr>
          </a:p>
        </p:txBody>
      </p:sp>
      <p:pic>
        <p:nvPicPr>
          <p:cNvPr id="205" name="Picture 10"/>
          <p:cNvPicPr/>
          <p:nvPr/>
        </p:nvPicPr>
        <p:blipFill>
          <a:blip r:embed="rId2"/>
          <a:stretch/>
        </p:blipFill>
        <p:spPr>
          <a:xfrm>
            <a:off x="7227720" y="2419200"/>
            <a:ext cx="4786920" cy="3461400"/>
          </a:xfrm>
          <a:prstGeom prst="rect">
            <a:avLst/>
          </a:prstGeom>
          <a:ln>
            <a:solidFill>
              <a:schemeClr val="bg1">
                <a:lumMod val="85000"/>
              </a:schemeClr>
            </a:solidFill>
          </a:ln>
        </p:spPr>
      </p:pic>
      <p:sp>
        <p:nvSpPr>
          <p:cNvPr id="206" name="CustomShape 9"/>
          <p:cNvSpPr/>
          <p:nvPr/>
        </p:nvSpPr>
        <p:spPr>
          <a:xfrm>
            <a:off x="1899720" y="2419200"/>
            <a:ext cx="5181480" cy="392760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150000"/>
              </a:lnSpc>
              <a:buClr>
                <a:srgbClr val="000000"/>
              </a:buClr>
              <a:buSzPct val="102000"/>
              <a:buFont typeface="Poppins Medium"/>
              <a:buChar char="•"/>
            </a:pPr>
            <a:r>
              <a:rPr lang="en-US" sz="1600" b="0" strike="noStrike" spc="-1">
                <a:solidFill>
                  <a:srgbClr val="0070C0"/>
                </a:solidFill>
                <a:latin typeface="Poppins Medium"/>
                <a:ea typeface="Poppins Medium"/>
              </a:rPr>
              <a:t>Input</a:t>
            </a:r>
            <a:r>
              <a:rPr lang="en-US" sz="1600" b="0" strike="noStrike" spc="-1">
                <a:solidFill>
                  <a:srgbClr val="303030"/>
                </a:solidFill>
                <a:latin typeface="Poppins Light"/>
                <a:ea typeface="Poppins Medium"/>
              </a:rPr>
              <a:t>: TUM Dataset (RGB images only)</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FF3D3D"/>
                </a:solidFill>
                <a:latin typeface="Poppins Medium"/>
                <a:ea typeface="Poppins Medium"/>
              </a:rPr>
              <a:t>Controller</a:t>
            </a:r>
            <a:r>
              <a:rPr lang="en-US" sz="1600" b="0" strike="noStrike" spc="-1">
                <a:solidFill>
                  <a:srgbClr val="303030"/>
                </a:solidFill>
                <a:latin typeface="Poppins Light"/>
                <a:ea typeface="Poppins Medium"/>
              </a:rPr>
              <a:t>: Thread creation across each sub-component class</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303030"/>
                </a:solidFill>
                <a:latin typeface="Poppins Medium"/>
                <a:ea typeface="Poppins Medium"/>
              </a:rPr>
              <a:t>Data</a:t>
            </a:r>
            <a:r>
              <a:rPr lang="en-US" sz="1600" b="0" strike="noStrike" spc="-1">
                <a:solidFill>
                  <a:srgbClr val="303030"/>
                </a:solidFill>
                <a:latin typeface="Poppins Light"/>
                <a:ea typeface="Poppins Medium"/>
              </a:rPr>
              <a:t> </a:t>
            </a:r>
            <a:r>
              <a:rPr lang="en-US" sz="1600" b="0" strike="noStrike" spc="-1">
                <a:solidFill>
                  <a:srgbClr val="303030"/>
                </a:solidFill>
                <a:latin typeface="Poppins Medium"/>
                <a:ea typeface="Poppins Medium"/>
              </a:rPr>
              <a:t>processing</a:t>
            </a:r>
            <a:r>
              <a:rPr lang="en-US" sz="1600" b="0" strike="noStrike" spc="-1">
                <a:solidFill>
                  <a:srgbClr val="303030"/>
                </a:solidFill>
                <a:latin typeface="Poppins Light"/>
                <a:ea typeface="Poppins Medium"/>
              </a:rPr>
              <a:t>: </a:t>
            </a:r>
            <a:br/>
            <a:r>
              <a:rPr lang="en-US" sz="1600" b="0" strike="noStrike" spc="-1">
                <a:solidFill>
                  <a:srgbClr val="303030"/>
                </a:solidFill>
                <a:latin typeface="Poppins Light"/>
                <a:ea typeface="Poppins Medium"/>
              </a:rPr>
              <a:t>- </a:t>
            </a:r>
            <a:r>
              <a:rPr lang="en-US" sz="1600" b="0" strike="noStrike" spc="-1">
                <a:solidFill>
                  <a:srgbClr val="045608"/>
                </a:solidFill>
                <a:latin typeface="Poppins Light"/>
                <a:ea typeface="Poppins Medium"/>
              </a:rPr>
              <a:t>Frontend</a:t>
            </a:r>
            <a:r>
              <a:rPr lang="en-US" sz="1600" b="0" strike="noStrike" spc="-1">
                <a:solidFill>
                  <a:srgbClr val="303030"/>
                </a:solidFill>
                <a:latin typeface="Poppins Light"/>
                <a:ea typeface="Poppins Medium"/>
              </a:rPr>
              <a:t> thread processes image-frames</a:t>
            </a:r>
            <a:br/>
            <a:r>
              <a:rPr lang="en-US" sz="1600" b="0" strike="noStrike" spc="-1">
                <a:solidFill>
                  <a:srgbClr val="303030"/>
                </a:solidFill>
                <a:latin typeface="Poppins Light"/>
                <a:ea typeface="Poppins Medium"/>
              </a:rPr>
              <a:t>- </a:t>
            </a:r>
            <a:r>
              <a:rPr lang="en-US" sz="1600" b="0" strike="noStrike" spc="-1">
                <a:solidFill>
                  <a:srgbClr val="7030A0"/>
                </a:solidFill>
                <a:latin typeface="Poppins Light"/>
                <a:ea typeface="Poppins Medium"/>
              </a:rPr>
              <a:t>Backend</a:t>
            </a:r>
            <a:r>
              <a:rPr lang="en-US" sz="1600" b="0" strike="noStrike" spc="-1">
                <a:solidFill>
                  <a:srgbClr val="303030"/>
                </a:solidFill>
                <a:latin typeface="Poppins Light"/>
                <a:ea typeface="Poppins Medium"/>
              </a:rPr>
              <a:t> thread processes frontend output</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AA6600"/>
                </a:solidFill>
                <a:latin typeface="Poppins Medium"/>
                <a:ea typeface="Poppins Medium"/>
              </a:rPr>
              <a:t>Output</a:t>
            </a:r>
            <a:r>
              <a:rPr lang="en-US" sz="1600" b="0" strike="noStrike" spc="-1">
                <a:solidFill>
                  <a:srgbClr val="303030"/>
                </a:solidFill>
                <a:latin typeface="Poppins Light"/>
                <a:ea typeface="Poppins Medium"/>
              </a:rPr>
              <a:t>: Pangolin viewer combines image data and localization map generated.</a:t>
            </a:r>
            <a:endParaRPr lang="en-US"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sp>
        <p:nvSpPr>
          <p:cNvPr id="208" name="CustomShape 2"/>
          <p:cNvSpPr/>
          <p:nvPr/>
        </p:nvSpPr>
        <p:spPr>
          <a:xfrm>
            <a:off x="1217520" y="602892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09" name="CustomShape 3"/>
          <p:cNvSpPr/>
          <p:nvPr/>
        </p:nvSpPr>
        <p:spPr>
          <a:xfrm>
            <a:off x="1217520" y="604764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10" name="CustomShape 4"/>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211" name="Picture 9"/>
          <p:cNvPicPr/>
          <p:nvPr/>
        </p:nvPicPr>
        <p:blipFill>
          <a:blip r:embed="rId2"/>
          <a:srcRect l="1907" r="792"/>
          <a:stretch/>
        </p:blipFill>
        <p:spPr>
          <a:xfrm>
            <a:off x="1217520" y="567360"/>
            <a:ext cx="7850880" cy="4841280"/>
          </a:xfrm>
          <a:prstGeom prst="rect">
            <a:avLst/>
          </a:prstGeom>
          <a:ln>
            <a:noFill/>
          </a:ln>
        </p:spPr>
      </p:pic>
      <p:sp>
        <p:nvSpPr>
          <p:cNvPr id="212" name="CustomShape 5"/>
          <p:cNvSpPr/>
          <p:nvPr/>
        </p:nvSpPr>
        <p:spPr>
          <a:xfrm>
            <a:off x="1447560" y="65520"/>
            <a:ext cx="8123040" cy="645840"/>
          </a:xfrm>
          <a:prstGeom prst="rect">
            <a:avLst/>
          </a:prstGeom>
          <a:noFill/>
          <a:ln>
            <a:noFill/>
          </a:ln>
        </p:spPr>
        <p:style>
          <a:lnRef idx="0">
            <a:scrgbClr r="0" g="0" b="0"/>
          </a:lnRef>
          <a:fillRef idx="0">
            <a:scrgbClr r="0" g="0" b="0"/>
          </a:fillRef>
          <a:effectRef idx="0">
            <a:scrgbClr r="0" g="0" b="0"/>
          </a:effectRef>
          <a:fontRef idx="minor"/>
        </p:style>
        <p:txBody>
          <a:bodyPr lIns="45720" rIns="45720" anchor="ctr">
            <a:normAutofit/>
          </a:bodyPr>
          <a:lstStyle/>
          <a:p>
            <a:pPr>
              <a:lnSpc>
                <a:spcPct val="90000"/>
              </a:lnSpc>
              <a:tabLst>
                <a:tab pos="0" algn="l"/>
              </a:tabLst>
            </a:pPr>
            <a:r>
              <a:rPr lang="en-US" sz="2400" u="sng" spc="-1" dirty="0">
                <a:solidFill>
                  <a:srgbClr val="404040"/>
                </a:solidFill>
                <a:latin typeface="Poppins SemiBold"/>
                <a:ea typeface="Poppins SemiBold"/>
              </a:rPr>
              <a:t>Monocular</a:t>
            </a:r>
            <a:r>
              <a:rPr lang="en-US" sz="2400" b="0" u="sng" strike="noStrike" spc="-1" dirty="0">
                <a:solidFill>
                  <a:srgbClr val="404040"/>
                </a:solidFill>
                <a:uFillTx/>
                <a:latin typeface="Poppins SemiBold"/>
                <a:ea typeface="Poppins SemiBold"/>
              </a:rPr>
              <a:t>-SLAM Data Processing</a:t>
            </a:r>
            <a:endParaRPr lang="en-US" sz="2400" b="0" strike="noStrike" spc="-1" dirty="0">
              <a:latin typeface="Arial"/>
            </a:endParaRPr>
          </a:p>
        </p:txBody>
      </p:sp>
      <p:pic>
        <p:nvPicPr>
          <p:cNvPr id="213" name="Picture 13"/>
          <p:cNvPicPr/>
          <p:nvPr/>
        </p:nvPicPr>
        <p:blipFill>
          <a:blip r:embed="rId3"/>
          <a:stretch/>
        </p:blipFill>
        <p:spPr>
          <a:xfrm>
            <a:off x="7132320" y="4567320"/>
            <a:ext cx="5018760" cy="2290320"/>
          </a:xfrm>
          <a:prstGeom prst="rect">
            <a:avLst/>
          </a:prstGeom>
          <a:ln>
            <a:noFill/>
          </a:ln>
        </p:spPr>
      </p:pic>
      <p:sp>
        <p:nvSpPr>
          <p:cNvPr id="214" name="Line 6"/>
          <p:cNvSpPr/>
          <p:nvPr/>
        </p:nvSpPr>
        <p:spPr>
          <a:xfrm flipH="1" flipV="1">
            <a:off x="6573240" y="4496040"/>
            <a:ext cx="10440" cy="182340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5" name="Line 7"/>
          <p:cNvSpPr/>
          <p:nvPr/>
        </p:nvSpPr>
        <p:spPr>
          <a:xfrm>
            <a:off x="6573240" y="4496040"/>
            <a:ext cx="3383280" cy="147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6" name="Line 8"/>
          <p:cNvSpPr/>
          <p:nvPr/>
        </p:nvSpPr>
        <p:spPr>
          <a:xfrm flipV="1">
            <a:off x="9956520" y="2672640"/>
            <a:ext cx="0" cy="18381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7" name="TextShape 9"/>
          <p:cNvSpPr txBox="1"/>
          <p:nvPr/>
        </p:nvSpPr>
        <p:spPr>
          <a:xfrm>
            <a:off x="2346480" y="4453200"/>
            <a:ext cx="349920" cy="4069080"/>
          </a:xfrm>
          <a:prstGeom prst="rect">
            <a:avLst/>
          </a:prstGeom>
          <a:noFill/>
          <a:ln>
            <a:noFill/>
          </a:ln>
        </p:spPr>
        <p:txBody>
          <a:bodyPr lIns="45720" rIns="45720" anchor="ctr">
            <a:noAutofit/>
          </a:bodyPr>
          <a:lstStyle/>
          <a:p>
            <a:pPr>
              <a:lnSpc>
                <a:spcPct val="100000"/>
              </a:lnSpc>
              <a:tabLst>
                <a:tab pos="0" algn="l"/>
              </a:tabLst>
            </a:pPr>
            <a:fld id="{87181DCC-046C-4E94-94B9-F3B3A3F29C18}" type="slidenum">
              <a:rPr lang="en-US" sz="1600" b="0" strike="noStrike" spc="-1">
                <a:solidFill>
                  <a:srgbClr val="828282"/>
                </a:solidFill>
                <a:latin typeface="Open Sans"/>
                <a:ea typeface="Open Sans"/>
              </a:rPr>
              <a:t>9</a:t>
            </a:fld>
            <a:endParaRPr lang="en-US" sz="16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TotalTime>
  <Words>921</Words>
  <Application>Microsoft Office PowerPoint</Application>
  <PresentationFormat>Widescreen</PresentationFormat>
  <Paragraphs>91</Paragraphs>
  <Slides>16</Slides>
  <Notes>6</Notes>
  <HiddenSlides>0</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16</vt:i4>
      </vt:variant>
    </vt:vector>
  </HeadingPairs>
  <TitlesOfParts>
    <vt:vector size="33" baseType="lpstr">
      <vt:lpstr>Arial</vt:lpstr>
      <vt:lpstr>Century Gothic</vt:lpstr>
      <vt:lpstr>Montserrat</vt:lpstr>
      <vt:lpstr>Montserrat Light</vt:lpstr>
      <vt:lpstr>Montserrat Medium</vt:lpstr>
      <vt:lpstr>Open Sans</vt:lpstr>
      <vt:lpstr>Poppins</vt:lpstr>
      <vt:lpstr>Poppins Light</vt:lpstr>
      <vt:lpstr>Poppins Medium</vt:lpstr>
      <vt:lpstr>Poppins SemiBold</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Aditya Ramakrishnan</cp:lastModifiedBy>
  <cp:revision>62</cp:revision>
  <dcterms:modified xsi:type="dcterms:W3CDTF">2023-04-18T13:45:36Z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16</vt:i4>
  </property>
</Properties>
</file>